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80" r:id="rId16"/>
    <p:sldId id="274" r:id="rId17"/>
    <p:sldId id="275" r:id="rId18"/>
    <p:sldId id="276" r:id="rId19"/>
    <p:sldId id="277" r:id="rId20"/>
    <p:sldId id="278" r:id="rId21"/>
    <p:sldId id="281" r:id="rId22"/>
    <p:sldId id="282" r:id="rId23"/>
    <p:sldId id="284" r:id="rId24"/>
    <p:sldId id="285" r:id="rId25"/>
    <p:sldId id="286" r:id="rId26"/>
    <p:sldId id="287" r:id="rId27"/>
    <p:sldId id="290" r:id="rId28"/>
    <p:sldId id="289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2" r:id="rId40"/>
    <p:sldId id="301" r:id="rId41"/>
    <p:sldId id="304" r:id="rId42"/>
    <p:sldId id="303" r:id="rId43"/>
    <p:sldId id="306" r:id="rId44"/>
    <p:sldId id="308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2D8"/>
    <a:srgbClr val="E7EAE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4" autoAdjust="0"/>
    <p:restoredTop sz="97404" autoAdjust="0"/>
  </p:normalViewPr>
  <p:slideViewPr>
    <p:cSldViewPr snapToGrid="0">
      <p:cViewPr>
        <p:scale>
          <a:sx n="125" d="100"/>
          <a:sy n="125" d="100"/>
        </p:scale>
        <p:origin x="1872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038A3-B77D-4A62-8F50-26E08D06CF15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5D77-0031-430B-BFBC-2B21E99B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9ADF-F697-EC79-D44B-F44B85FA5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7ADD-1AAE-C72E-9FB3-5A4BBF8A5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1C86-F8B9-D760-C011-A5C07CB3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A7E0-3618-51AF-EEEB-BFECA31F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58C3-3B3F-E0BE-A9F9-50E27DEE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39C3-E430-9381-FA54-2C91A569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F2A-AE35-65C8-F038-DBFB49EBA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9AF9-D9C7-DAD5-FCB8-F641EB49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C197A-E9C5-560E-A79A-1B1B992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CBB5-E517-79F2-E9A5-2080C65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9ABF-90B0-4A2D-BCA4-9A87061AC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FA254-DFB5-1933-D1A4-F2E42EE8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3D71-B480-89AE-2090-7B59974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9613-7363-B47A-F436-9FE7C86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6A11-CBBE-E0E4-0D77-0F4FCFC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150B-8DA0-00CA-FDD3-73E6903A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33AB-D68D-FD70-A050-24EBBAA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C2420-7D08-E6CC-9FDA-7D6581DC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BBF8-F512-BC46-5127-7484535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C353-3C6C-98FF-1C25-19D10A9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AAD-8E32-09F2-4B48-5B4A8027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FB016-3EDC-7920-A146-EF94140B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ABA0-CA67-4A87-21AE-73E9212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B50F2-FD35-442A-124A-3B258A49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5CF7-BEBF-81CC-44D4-83A04DFE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A7B3-5296-6663-9044-B863019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63D5-A4C4-64EB-6D89-3377DAD0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1EFD4-CDD5-59D7-BCD4-077FED7C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06B1-3D3D-A269-8291-486D536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32159-6F1D-A3C8-17B0-1672901C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9CD7B-61A0-1A70-DA39-6106E499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3D5D-8C0F-B902-510B-4C25F40A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910D0-A930-2822-901F-6262D994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FDF86-A6CA-3D13-0A5A-7486EDD1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DC29A-330C-4727-BBBC-E525267A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E1AE5-5135-6D76-0EE0-C9C28BDAA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EED32-8BF1-6E77-1A76-2C99B253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A1689-CDA1-B8EA-474B-3F4BBA1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EC151-8316-2B24-4DF7-37B39A33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765C-BE14-438C-C342-6408F86B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453B0-3F32-8898-DA98-57CE1D9A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E95C0-BB28-5882-A31F-CA40F46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69B51-A344-A6B9-3411-C91556B1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7659-9778-A81C-B6A2-0C38C412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CD77B-AC44-581E-E6F8-99BEA80A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FBFE-64DC-AACE-F7F2-F3800184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C771-8F2F-5CB8-E682-971085D4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314D-6041-7E43-2FE3-FFB9E498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0F26-50C1-E927-BB01-783F8CC0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F3C30-9E9F-59EF-0388-4917F0C2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AAE27-0416-79CB-FB99-0A565BC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56B4-021F-BDDB-199D-868DEFEE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7014-433D-2CB2-6574-6DE2F5B4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CC38A-426E-68B2-8A30-167FB8DFA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AE71C-C5A7-88A3-FCA7-AC3E6BAC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E7A0E-9FD8-FE30-AB52-1849BF76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6F08-316E-E8BE-1272-C5ECAD9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FD7C3-3912-4B86-A023-94EF479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1CB1-2502-5BEE-146D-5C10C9D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D801-19F3-28D2-E9D6-F85DA2F2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A09D-40ED-73B1-CA99-D040C39CE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0B927-7980-465C-A58C-FCF499450F3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6C14-5D90-3533-B163-5E2A7C62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347A-6BB1-1AC6-6C15-04A49397C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adykov/kineticsim_read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Machine Learning-Driven Identification and Categorization of Ion-Kinetic Instabilities in Hybrid-PIC Simulations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FFB99-606E-7A71-A583-AC21DEB0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3880"/>
          </a:xfrm>
        </p:spPr>
        <p:txBody>
          <a:bodyPr>
            <a:normAutofit/>
          </a:bodyPr>
          <a:lstStyle/>
          <a:p>
            <a:r>
              <a:rPr lang="en-US" dirty="0"/>
              <a:t>Viacheslav Sadykov</a:t>
            </a:r>
            <a:r>
              <a:rPr lang="en-US" baseline="30000" dirty="0"/>
              <a:t>1</a:t>
            </a:r>
            <a:r>
              <a:rPr lang="en-US" dirty="0"/>
              <a:t>, Leon Ofman</a:t>
            </a:r>
            <a:r>
              <a:rPr lang="en-US" baseline="30000" dirty="0"/>
              <a:t>2,3</a:t>
            </a:r>
            <a:r>
              <a:rPr lang="en-US" dirty="0"/>
              <a:t>, Scott Boardsen</a:t>
            </a:r>
            <a:r>
              <a:rPr lang="en-US" baseline="30000" dirty="0"/>
              <a:t>3,4</a:t>
            </a:r>
            <a:r>
              <a:rPr lang="en-US" dirty="0"/>
              <a:t>, Yogesh</a:t>
            </a:r>
            <a:r>
              <a:rPr lang="en-US" baseline="30000" dirty="0"/>
              <a:t>2,3</a:t>
            </a:r>
          </a:p>
          <a:p>
            <a:r>
              <a:rPr lang="en-US" baseline="30000" dirty="0"/>
              <a:t>1</a:t>
            </a:r>
            <a:r>
              <a:rPr lang="en-US" dirty="0"/>
              <a:t>Georgia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Catholic University of America</a:t>
            </a:r>
          </a:p>
          <a:p>
            <a:r>
              <a:rPr lang="en-US" baseline="30000" dirty="0"/>
              <a:t>3</a:t>
            </a:r>
            <a:r>
              <a:rPr lang="en-US" dirty="0"/>
              <a:t>NASA Goddard Space Flight Center</a:t>
            </a:r>
          </a:p>
          <a:p>
            <a:r>
              <a:rPr lang="en-US" baseline="30000" dirty="0"/>
              <a:t>4</a:t>
            </a:r>
            <a:r>
              <a:rPr lang="en-US" dirty="0"/>
              <a:t>University of Maryland, Baltimore County</a:t>
            </a:r>
          </a:p>
        </p:txBody>
      </p:sp>
    </p:spTree>
    <p:extLst>
      <p:ext uri="{BB962C8B-B14F-4D97-AF65-F5344CB8AC3E}">
        <p14:creationId xmlns:p14="http://schemas.microsoft.com/office/powerpoint/2010/main" val="1891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F35C67-5B23-60AC-FFE4-0A29AC3D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53120"/>
              </p:ext>
            </p:extLst>
          </p:nvPr>
        </p:nvGraphicFramePr>
        <p:xfrm>
          <a:off x="573595" y="1573083"/>
          <a:ext cx="11044810" cy="265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E39038-A668-AD0B-E068-E887FA9D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4488926"/>
            <a:ext cx="11044810" cy="200394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Overall, the results are promising</a:t>
            </a:r>
          </a:p>
          <a:p>
            <a:pPr algn="just"/>
            <a:r>
              <a:rPr lang="en-US" dirty="0"/>
              <a:t>The results depend on a classifier:</a:t>
            </a:r>
          </a:p>
          <a:p>
            <a:pPr lvl="1" algn="just"/>
            <a:r>
              <a:rPr lang="en-US" dirty="0"/>
              <a:t>Random Forest with the default settings provides the highest scores</a:t>
            </a:r>
          </a:p>
          <a:p>
            <a:pPr lvl="1" algn="just"/>
            <a:r>
              <a:rPr lang="en-US" dirty="0"/>
              <a:t>However, we acknowledge that there was no proper hyperparameter tuning implemented so far: the classifiers could demonstrate closer scores after that</a:t>
            </a:r>
          </a:p>
        </p:txBody>
      </p:sp>
    </p:spTree>
    <p:extLst>
      <p:ext uri="{BB962C8B-B14F-4D97-AF65-F5344CB8AC3E}">
        <p14:creationId xmlns:p14="http://schemas.microsoft.com/office/powerpoint/2010/main" val="149491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2. VDFs.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8011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 alternative to feature-based (moment-based) classification are Convolutional Neural Networks (CNNs) applied directly on VDFs.</a:t>
            </a:r>
          </a:p>
          <a:p>
            <a:pPr algn="just"/>
            <a:r>
              <a:rPr lang="en-US" dirty="0"/>
              <a:t>We have tested two CNNs with two different resolutions of VDFs (0.15V</a:t>
            </a:r>
            <a:r>
              <a:rPr lang="en-US" baseline="-25000" dirty="0"/>
              <a:t>A</a:t>
            </a:r>
            <a:r>
              <a:rPr lang="en-US" dirty="0"/>
              <a:t> and 0.10V</a:t>
            </a:r>
            <a:r>
              <a:rPr lang="en-US" baseline="-25000" dirty="0"/>
              <a:t>A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 each case, CNN had three convolution / max pooling layers before the fully-connected part</a:t>
            </a:r>
          </a:p>
          <a:p>
            <a:pPr algn="just"/>
            <a:r>
              <a:rPr lang="en-US" dirty="0"/>
              <a:t>Training/testing performance was monitored to ensure no overfitting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844208-F87A-D706-C1E3-780E57D3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74" y="1825625"/>
            <a:ext cx="5362976" cy="36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E61A5-D359-F23F-7218-4D21BCCF5D99}"/>
              </a:ext>
            </a:extLst>
          </p:cNvPr>
          <p:cNvSpPr txBox="1"/>
          <p:nvPr/>
        </p:nvSpPr>
        <p:spPr>
          <a:xfrm>
            <a:off x="7400925" y="5499664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example of the CNN training/testing cross-entropy score while it progresses with training</a:t>
            </a:r>
          </a:p>
        </p:txBody>
      </p:sp>
    </p:spTree>
    <p:extLst>
      <p:ext uri="{BB962C8B-B14F-4D97-AF65-F5344CB8AC3E}">
        <p14:creationId xmlns:p14="http://schemas.microsoft.com/office/powerpoint/2010/main" val="35406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06FC71-10C3-B79F-DC77-735F8680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34515"/>
              </p:ext>
            </p:extLst>
          </p:nvPr>
        </p:nvGraphicFramePr>
        <p:xfrm>
          <a:off x="573595" y="1572768"/>
          <a:ext cx="11044810" cy="371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(0.15V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7220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(0.10V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101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F933-319E-2B18-D187-8A56CA2C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5490900"/>
            <a:ext cx="11044810" cy="12623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Results are comparable to Random Forest classifier</a:t>
            </a:r>
          </a:p>
          <a:p>
            <a:pPr algn="just"/>
            <a:r>
              <a:rPr lang="en-US" dirty="0"/>
              <a:t>Tradeoff between FP/FN could be an important point to select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47660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some problems and ways to resolve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623CD-E2AA-C6A7-8944-9108CA7A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48326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 addition to memorization issues, the known caveat in ML could be in the formation of the data set itself</a:t>
            </a:r>
          </a:p>
          <a:p>
            <a:pPr lvl="1" algn="just"/>
            <a:r>
              <a:rPr lang="en-US" dirty="0"/>
              <a:t>Temporal coherence (Ahmadzadeh et al. 2021) indicates the closeness of the train/test data set due to random slicing of the temporally-evolving data</a:t>
            </a:r>
          </a:p>
          <a:p>
            <a:pPr algn="just"/>
            <a:r>
              <a:rPr lang="en-US" dirty="0"/>
              <a:t>Instead of chunking the data randomly, we try to split the data set into larger subsequent packets of VDFs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557DB-81A9-6BEE-CFE7-82039516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20" y="1690688"/>
            <a:ext cx="4967568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5900E-E415-F724-B44D-A68CCEA2561F}"/>
              </a:ext>
            </a:extLst>
          </p:cNvPr>
          <p:cNvSpPr txBox="1"/>
          <p:nvPr/>
        </p:nvSpPr>
        <p:spPr>
          <a:xfrm>
            <a:off x="7091363" y="5833039"/>
            <a:ext cx="469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Accuracy score as a function of the size of the chunk/packet (subsequent VDFs) propagating into each data set (using Random Forest)</a:t>
            </a:r>
          </a:p>
        </p:txBody>
      </p:sp>
    </p:spTree>
    <p:extLst>
      <p:ext uri="{BB962C8B-B14F-4D97-AF65-F5344CB8AC3E}">
        <p14:creationId xmlns:p14="http://schemas.microsoft.com/office/powerpoint/2010/main" val="148170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We are exploring the potential of the automated identification of instabilities based on Hybrid-PIC simulations and several AI/ML algorithms</a:t>
            </a:r>
          </a:p>
          <a:p>
            <a:pPr algn="just"/>
            <a:r>
              <a:rPr lang="en-US" sz="2600" dirty="0"/>
              <a:t>16 simulation runs provide in total 997 cases of proton and alpha particle VDFs, among which 392 are assumed as unstable</a:t>
            </a:r>
          </a:p>
          <a:p>
            <a:pPr algn="just"/>
            <a:r>
              <a:rPr lang="en-US" sz="2600" dirty="0"/>
              <a:t>Both feature-based classification algorithms and Convolutional Neural Networks (CNN) directly applied to VDFs are tested</a:t>
            </a:r>
          </a:p>
          <a:p>
            <a:pPr algn="just"/>
            <a:r>
              <a:rPr lang="en-US" sz="2600" dirty="0"/>
              <a:t>The initial results are promising:</a:t>
            </a:r>
          </a:p>
          <a:p>
            <a:pPr lvl="1" algn="just"/>
            <a:r>
              <a:rPr lang="en-US" sz="2200" dirty="0"/>
              <a:t>Feature-based classification based on Random Forest algorithm and CNN result in accuracy of 0.96</a:t>
            </a:r>
          </a:p>
          <a:p>
            <a:pPr lvl="1" algn="just"/>
            <a:r>
              <a:rPr lang="en-US" sz="2200" dirty="0"/>
              <a:t>However, further investigation is required to avoid temporal coherence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EAD7C-D42D-F67E-9988-99114B7BCC74}"/>
              </a:ext>
            </a:extLst>
          </p:cNvPr>
          <p:cNvSpPr txBox="1"/>
          <p:nvPr/>
        </p:nvSpPr>
        <p:spPr>
          <a:xfrm>
            <a:off x="589425" y="6123543"/>
            <a:ext cx="110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Acknowledgements: This research is supported by NSF SHINE grant 2300961</a:t>
            </a:r>
          </a:p>
        </p:txBody>
      </p:sp>
    </p:spTree>
    <p:extLst>
      <p:ext uri="{BB962C8B-B14F-4D97-AF65-F5344CB8AC3E}">
        <p14:creationId xmlns:p14="http://schemas.microsoft.com/office/powerpoint/2010/main" val="424067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(05/01/2024)</a:t>
            </a: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1C6E6E-9A2E-DE68-FD20-92835D26D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 now (05/01/2024)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Siamese networks for classification</a:t>
            </a:r>
          </a:p>
          <a:p>
            <a:pPr algn="just"/>
            <a:r>
              <a:rPr lang="en-US" sz="2600" dirty="0"/>
              <a:t>Adaptation of input for SAVIC code</a:t>
            </a:r>
          </a:p>
          <a:p>
            <a:pPr algn="just"/>
            <a:r>
              <a:rPr lang="en-US" sz="2600" dirty="0"/>
              <a:t>[Next] Solving regression problem instead of classification problem</a:t>
            </a:r>
          </a:p>
          <a:p>
            <a:pPr algn="just"/>
            <a:r>
              <a:rPr lang="en-US" sz="2600" dirty="0"/>
              <a:t>[Next] Writeup/notes preparation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297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6085111" cy="41774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600" dirty="0"/>
              <a:t>Predicts similarities and differences between two entries instead of predicting their classes</a:t>
            </a:r>
          </a:p>
          <a:p>
            <a:pPr lvl="1" algn="just"/>
            <a:r>
              <a:rPr lang="en-US" sz="2200" dirty="0"/>
              <a:t>This effectively pushes the number of training samples from N to N!</a:t>
            </a:r>
          </a:p>
          <a:p>
            <a:pPr lvl="1" algn="just"/>
            <a:r>
              <a:rPr lang="en-US" sz="2200" dirty="0"/>
              <a:t>A new sample labeling could be done by comparing how close a new sample is to the already-classified samples, on average</a:t>
            </a:r>
          </a:p>
          <a:p>
            <a:pPr algn="just"/>
            <a:r>
              <a:rPr lang="en-US" sz="2600" dirty="0"/>
              <a:t>Can be used in semi-supervised learning tasks</a:t>
            </a:r>
          </a:p>
          <a:p>
            <a:pPr lvl="1" algn="just"/>
            <a:r>
              <a:rPr lang="en-US" sz="2200" dirty="0"/>
              <a:t>A limited number of labeled samples is used to train the siamese network and establish a similarity metric</a:t>
            </a:r>
          </a:p>
          <a:p>
            <a:pPr algn="just"/>
            <a:endParaRPr 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07696-E0DC-795F-E1E5-779CCE2A2B21}"/>
              </a:ext>
            </a:extLst>
          </p:cNvPr>
          <p:cNvSpPr/>
          <p:nvPr/>
        </p:nvSpPr>
        <p:spPr>
          <a:xfrm>
            <a:off x="7738327" y="1072389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(simultaneous weight adjustments)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746B4-5D82-4F94-26A8-237AB3773F2B}"/>
              </a:ext>
            </a:extLst>
          </p:cNvPr>
          <p:cNvSpPr/>
          <p:nvPr/>
        </p:nvSpPr>
        <p:spPr>
          <a:xfrm>
            <a:off x="7738328" y="4307631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 (simultaneous weight adjustments)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10361-99D5-0E2F-4A5B-3639CE0E8B14}"/>
              </a:ext>
            </a:extLst>
          </p:cNvPr>
          <p:cNvSpPr/>
          <p:nvPr/>
        </p:nvSpPr>
        <p:spPr>
          <a:xfrm rot="16200000">
            <a:off x="6568440" y="1790844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12E1A-BA0C-3534-A31A-5E8EE2B3CF08}"/>
              </a:ext>
            </a:extLst>
          </p:cNvPr>
          <p:cNvSpPr/>
          <p:nvPr/>
        </p:nvSpPr>
        <p:spPr>
          <a:xfrm rot="16200000">
            <a:off x="6568441" y="5026087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B47B7E-D0CC-9E8B-58C3-274436BB44B7}"/>
              </a:ext>
            </a:extLst>
          </p:cNvPr>
          <p:cNvSpPr/>
          <p:nvPr/>
        </p:nvSpPr>
        <p:spPr>
          <a:xfrm rot="16200000">
            <a:off x="9646758" y="3374570"/>
            <a:ext cx="2239346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Comparing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11E29-A03A-6E08-DD07-CD19332AF44E}"/>
              </a:ext>
            </a:extLst>
          </p:cNvPr>
          <p:cNvSpPr/>
          <p:nvPr/>
        </p:nvSpPr>
        <p:spPr>
          <a:xfrm rot="16200000">
            <a:off x="9864013" y="3374569"/>
            <a:ext cx="3035559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Similarity measure or label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470F91-5E23-F592-71EB-28D4FAC742A7}"/>
              </a:ext>
            </a:extLst>
          </p:cNvPr>
          <p:cNvCxnSpPr>
            <a:stCxn id="9" idx="2"/>
            <a:endCxn id="6" idx="1"/>
          </p:cNvCxnSpPr>
          <p:nvPr/>
        </p:nvCxnSpPr>
        <p:spPr>
          <a:xfrm>
            <a:off x="7371183" y="1930804"/>
            <a:ext cx="367144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61878-CD0F-955D-AF87-041FEF27E580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7371184" y="5166047"/>
            <a:ext cx="367144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78C90-D2EC-755B-C7F6-E35672102549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10291029" y="1930806"/>
            <a:ext cx="335442" cy="15837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9873AB-FF80-72E4-91D0-78DE4CCBB287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V="1">
            <a:off x="10291030" y="3514531"/>
            <a:ext cx="335441" cy="16515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725DAE-A154-B971-85AA-E9D3C615F0E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V="1">
            <a:off x="10906392" y="3514529"/>
            <a:ext cx="335440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5F93174-A6F9-E557-F757-4574E63C2640}"/>
              </a:ext>
            </a:extLst>
          </p:cNvPr>
          <p:cNvSpPr/>
          <p:nvPr/>
        </p:nvSpPr>
        <p:spPr>
          <a:xfrm>
            <a:off x="7738327" y="3219221"/>
            <a:ext cx="2552702" cy="65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 sharing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AC9E72-275A-E48E-51BE-B7014449618E}"/>
              </a:ext>
            </a:extLst>
          </p:cNvPr>
          <p:cNvCxnSpPr>
            <a:cxnSpLocks/>
            <a:stCxn id="29" idx="0"/>
            <a:endCxn id="6" idx="2"/>
          </p:cNvCxnSpPr>
          <p:nvPr/>
        </p:nvCxnSpPr>
        <p:spPr>
          <a:xfrm flipV="1">
            <a:off x="9014678" y="2789222"/>
            <a:ext cx="0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298A92-8DFC-F50B-AE2C-5F32E65BD9B2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H="1" flipV="1">
            <a:off x="9014678" y="3877632"/>
            <a:ext cx="1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7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78" y="1532806"/>
            <a:ext cx="7034918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Identical network cells: CNNs operating at </a:t>
            </a:r>
            <a:r>
              <a:rPr lang="en-US" sz="2400" dirty="0"/>
              <a:t>0.15V</a:t>
            </a:r>
            <a:r>
              <a:rPr lang="en-US" sz="2400" baseline="-25000" dirty="0"/>
              <a:t>A</a:t>
            </a:r>
            <a:r>
              <a:rPr lang="en-US" sz="2600" dirty="0"/>
              <a:t> resolution</a:t>
            </a:r>
          </a:p>
          <a:p>
            <a:pPr algn="just"/>
            <a:r>
              <a:rPr lang="en-US" sz="2600" dirty="0"/>
              <a:t>Assessing the results so far. The network training seems to be unstable (examples of ‘successful’ and ‘not successful’ training are presented below)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749A7-74DC-B9AE-513E-946D37C6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39" y="424676"/>
            <a:ext cx="3802115" cy="60681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A880A8-610C-8CDF-3867-F709C288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" y="4237900"/>
            <a:ext cx="3881630" cy="26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53ACA8-0620-F06F-7690-13B5A200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86" y="4237900"/>
            <a:ext cx="3962900" cy="26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3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SAVIC code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SAVIC examples from the repository were run with no problems (input data sorter and Core – alpha classification models)</a:t>
            </a:r>
          </a:p>
          <a:p>
            <a:pPr algn="just"/>
            <a:r>
              <a:rPr lang="en-US" sz="2600" dirty="0"/>
              <a:t>Adjusting our input into SAVIC code to cross-compare the ML and SAVIC performances (in progress). It seems that a properly-formatted dataframe is all that needed</a:t>
            </a:r>
          </a:p>
        </p:txBody>
      </p:sp>
    </p:spTree>
    <p:extLst>
      <p:ext uri="{BB962C8B-B14F-4D97-AF65-F5344CB8AC3E}">
        <p14:creationId xmlns:p14="http://schemas.microsoft.com/office/powerpoint/2010/main" val="407323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625-B3FF-ED32-80CD-1C9DA53B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Ion-Kinetic Instabilities in Solar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E3D4-50BC-A661-09DC-DE95E7396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3" y="1690688"/>
            <a:ext cx="6347534" cy="5074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physical processes leading to the acceleration and heating of the solar wind (SW) are not fully understood</a:t>
            </a:r>
          </a:p>
          <a:p>
            <a:pPr algn="just"/>
            <a:r>
              <a:rPr lang="en-US" dirty="0"/>
              <a:t>Ion-driven kinetic instabilities can play an important role in the heating and acceleration of the SW plasma in the inner heliosphere</a:t>
            </a:r>
          </a:p>
          <a:p>
            <a:pPr algn="just"/>
            <a:r>
              <a:rPr lang="en-US" dirty="0"/>
              <a:t>Our goal is to explore the potential of the automated characterization of instabilities in the SW plasmas using Hybrid-PIC simulations and AI/ML</a:t>
            </a:r>
          </a:p>
        </p:txBody>
      </p:sp>
      <p:pic>
        <p:nvPicPr>
          <p:cNvPr id="6" name="Picture 5" descr="A painting of a planet with a bright sun and a planet in the background&#10;&#10;Description automatically generated">
            <a:extLst>
              <a:ext uri="{FF2B5EF4-FFF2-40B4-BE49-F238E27FC236}">
                <a16:creationId xmlns:a16="http://schemas.microsoft.com/office/drawing/2014/main" id="{F5123382-E1EB-0970-D516-7E975F2D7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34" y="1579852"/>
            <a:ext cx="4425241" cy="4425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8C24B-EE2B-98F6-EE7A-14C64DD5B1BE}"/>
              </a:ext>
            </a:extLst>
          </p:cNvPr>
          <p:cNvSpPr txBox="1"/>
          <p:nvPr/>
        </p:nvSpPr>
        <p:spPr>
          <a:xfrm>
            <a:off x="6915320" y="6056107"/>
            <a:ext cx="4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“Ion-kinetic instabilities in solar wind” according to a generative AI. Credits: Adobe Firefly</a:t>
            </a:r>
          </a:p>
        </p:txBody>
      </p:sp>
    </p:spTree>
    <p:extLst>
      <p:ext uri="{BB962C8B-B14F-4D97-AF65-F5344CB8AC3E}">
        <p14:creationId xmlns:p14="http://schemas.microsoft.com/office/powerpoint/2010/main" val="7432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regression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Following the discussion with Kris and Leon at TESS meeting, we can try to predict the evolution rates (for the anisotropy, magnetic energy, etc)</a:t>
            </a:r>
          </a:p>
          <a:p>
            <a:pPr algn="just"/>
            <a:r>
              <a:rPr lang="en-US" sz="2600" dirty="0"/>
              <a:t>Working on the formation of the regression data set now. </a:t>
            </a:r>
          </a:p>
        </p:txBody>
      </p:sp>
    </p:spTree>
    <p:extLst>
      <p:ext uri="{BB962C8B-B14F-4D97-AF65-F5344CB8AC3E}">
        <p14:creationId xmlns:p14="http://schemas.microsoft.com/office/powerpoint/2010/main" val="405784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(06/05/2024)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44410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6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</p:spPr>
            <p:txBody>
              <a:bodyPr/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  <a:blipFill>
                <a:blip r:embed="rId2"/>
                <a:stretch>
                  <a:fillRect l="-2647" t="-2381" r="-3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B2F790-7A85-9DD9-7BD1-4109E59F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36" y="566052"/>
            <a:ext cx="3972644" cy="60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40655"/>
              </p:ext>
            </p:extLst>
          </p:nvPr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16516"/>
              </p:ext>
            </p:extLst>
          </p:nvPr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2705139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7141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9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74965"/>
              </p:ext>
            </p:extLst>
          </p:nvPr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43120"/>
              </p:ext>
            </p:extLst>
          </p:nvPr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3440314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05931"/>
              </p:ext>
            </p:extLst>
          </p:nvPr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50789"/>
              </p:ext>
            </p:extLst>
          </p:nvPr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52035"/>
              </p:ext>
            </p:extLst>
          </p:nvPr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408186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B82613-584A-4F52-56FA-FD3D682A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" b="-1040"/>
          <a:stretch/>
        </p:blipFill>
        <p:spPr bwMode="auto">
          <a:xfrm>
            <a:off x="1864157" y="889614"/>
            <a:ext cx="8463685" cy="596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FF73B-FC72-BB9B-20CF-07C831F1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77"/>
            <a:ext cx="10515600" cy="842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Roadmap</a:t>
            </a:r>
          </a:p>
        </p:txBody>
      </p:sp>
    </p:spTree>
    <p:extLst>
      <p:ext uri="{BB962C8B-B14F-4D97-AF65-F5344CB8AC3E}">
        <p14:creationId xmlns:p14="http://schemas.microsoft.com/office/powerpoint/2010/main" val="3049846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(07/03/2024)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1048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61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dirty="0"/>
                  <a:t>Various stability conditions are attempted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 for the next few slides: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of anisotropy changes for the regression are also obtained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  <a:blipFill>
                <a:blip r:embed="rId2"/>
                <a:stretch>
                  <a:fillRect l="-1439" t="-2381" r="-2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9BDBE8-B005-5FE2-EC75-DC865B40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648" y="127000"/>
            <a:ext cx="2558164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329492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987007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48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/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141824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/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/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3701086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37125" cy="1325563"/>
          </a:xfrm>
        </p:spPr>
        <p:txBody>
          <a:bodyPr/>
          <a:lstStyle/>
          <a:p>
            <a:r>
              <a:rPr lang="en-US" dirty="0"/>
              <a:t>Threshold variations (Random Forest, accuracy)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102740" r="-523750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200000" r="-523750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04110" r="-523750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98649" r="-523750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505479" r="-523750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/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7157E7D-DE21-D4FE-BF93-993E5CC7F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F559-1FEC-73DB-F02E-F86BEA0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8" y="1420509"/>
            <a:ext cx="10959777" cy="5218988"/>
          </a:xfrm>
        </p:spPr>
        <p:txBody>
          <a:bodyPr/>
          <a:lstStyle/>
          <a:p>
            <a:r>
              <a:rPr lang="en-US" sz="2600" dirty="0"/>
              <a:t>The ions are treated fully kinetically as particles using the Particle-In-Cell (PIC) method, while electrons are modeled as fluid (Ofman et al. 2010)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0FEF07-2101-74C5-C5F8-7B46D97B7587}"/>
              </a:ext>
            </a:extLst>
          </p:cNvPr>
          <p:cNvGrpSpPr/>
          <p:nvPr/>
        </p:nvGrpSpPr>
        <p:grpSpPr>
          <a:xfrm>
            <a:off x="561974" y="2286000"/>
            <a:ext cx="7146664" cy="4637690"/>
            <a:chOff x="-56560" y="-45718"/>
            <a:chExt cx="4925373" cy="33737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363B42-9C1C-C94B-AFB8-7855215FE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99" t="9206" r="23501" b="8571"/>
            <a:stretch/>
          </p:blipFill>
          <p:spPr>
            <a:xfrm>
              <a:off x="1508288" y="2"/>
              <a:ext cx="1755140" cy="32823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0C031-6D68-C14F-A615-0CAF9F26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75" t="8871" r="22269" b="8023"/>
            <a:stretch/>
          </p:blipFill>
          <p:spPr>
            <a:xfrm>
              <a:off x="-56560" y="-10793"/>
              <a:ext cx="1715135" cy="33388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1FE40-0CCB-CC4E-ADBE-951512986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36" t="8095" r="25556" b="9206"/>
            <a:stretch/>
          </p:blipFill>
          <p:spPr>
            <a:xfrm>
              <a:off x="3205113" y="-45718"/>
              <a:ext cx="1663700" cy="3328035"/>
            </a:xfrm>
            <a:prstGeom prst="rect">
              <a:avLst/>
            </a:prstGeom>
          </p:spPr>
        </p:pic>
      </p:grpSp>
      <p:sp>
        <p:nvSpPr>
          <p:cNvPr id="6" name="Text Box 22">
            <a:extLst>
              <a:ext uri="{FF2B5EF4-FFF2-40B4-BE49-F238E27FC236}">
                <a16:creationId xmlns:a16="http://schemas.microsoft.com/office/drawing/2014/main" id="{2B0B0E3E-8049-E117-5270-F7ACCF88A24D}"/>
              </a:ext>
            </a:extLst>
          </p:cNvPr>
          <p:cNvSpPr txBox="1"/>
          <p:nvPr/>
        </p:nvSpPr>
        <p:spPr>
          <a:xfrm>
            <a:off x="7781925" y="2654084"/>
            <a:ext cx="3848101" cy="290851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proton VDFs in the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plane for the initial state and two later times during the evolution (upper panels) at t=0, 1200, and 3000 </a:t>
            </a:r>
            <a:r>
              <a:rPr lang="en-US" b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obtained from the 2.5D hybrid model for the proton beam parameters guided by PSP data. The lower panels show the corresponding cuts along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through the peaks of the VDFs (Ofman et al. 2022).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21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Threshold variations (Random Forest, TSS)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102740" r="-524066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524066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04110" r="-524066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98649" r="-524066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505479" r="-524066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/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5AE7575-B2A0-0EE5-C0B9-42B859D2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3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11240994" cy="1325563"/>
          </a:xfrm>
        </p:spPr>
        <p:txBody>
          <a:bodyPr/>
          <a:lstStyle/>
          <a:p>
            <a:r>
              <a:rPr lang="en-US" dirty="0"/>
              <a:t>Regression Results: remapping of rates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DDB956-3309-ACC1-38D1-3C5EB5E8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1390930"/>
            <a:ext cx="8261350" cy="546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49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Regression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Various models are tested. Again, Random Forest if better than others</a:t>
                </a: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=0.0010±0.000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>
                  <a:cs typeface="Calibri" panose="020F0502020204030204" pitchFamily="34" charset="0"/>
                </a:endParaRP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40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  <a:blipFill>
                <a:blip r:embed="rId2"/>
                <a:stretch>
                  <a:fillRect l="-126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516494" cy="817377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Results: some are relatively good…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676593"/>
            <a:ext cx="9686925" cy="32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96" y="3728102"/>
            <a:ext cx="9686926" cy="3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C1345D-37E6-3BF8-D548-E4D6BCD675E4}"/>
              </a:ext>
            </a:extLst>
          </p:cNvPr>
          <p:cNvSpPr/>
          <p:nvPr/>
        </p:nvSpPr>
        <p:spPr>
          <a:xfrm>
            <a:off x="1209674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1EFD3-2F66-6551-EBE1-C02546FDDC17}"/>
              </a:ext>
            </a:extLst>
          </p:cNvPr>
          <p:cNvSpPr/>
          <p:nvPr/>
        </p:nvSpPr>
        <p:spPr>
          <a:xfrm>
            <a:off x="1192527" y="4819349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0AE85-A0C4-CE97-C1F6-7FCC3466D3D6}"/>
              </a:ext>
            </a:extLst>
          </p:cNvPr>
          <p:cNvSpPr/>
          <p:nvPr/>
        </p:nvSpPr>
        <p:spPr>
          <a:xfrm>
            <a:off x="602741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14B7F-DB7D-0831-D5FB-3C2383167DDB}"/>
              </a:ext>
            </a:extLst>
          </p:cNvPr>
          <p:cNvSpPr/>
          <p:nvPr/>
        </p:nvSpPr>
        <p:spPr>
          <a:xfrm>
            <a:off x="6058374" y="4803943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16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996554" cy="817377"/>
          </a:xfrm>
        </p:spPr>
        <p:txBody>
          <a:bodyPr>
            <a:normAutofit/>
          </a:bodyPr>
          <a:lstStyle/>
          <a:p>
            <a:r>
              <a:rPr lang="en-US" dirty="0"/>
              <a:t>Regression Results: and sometimes not very…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2537" y="676723"/>
            <a:ext cx="9686925" cy="32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7296" y="3712992"/>
            <a:ext cx="9686926" cy="323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8C2679-EFB5-0374-4FCA-2319D3A1EDF1}"/>
              </a:ext>
            </a:extLst>
          </p:cNvPr>
          <p:cNvSpPr/>
          <p:nvPr/>
        </p:nvSpPr>
        <p:spPr>
          <a:xfrm>
            <a:off x="1222056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A139-755D-4AA2-5AB3-4043003327C0}"/>
              </a:ext>
            </a:extLst>
          </p:cNvPr>
          <p:cNvSpPr/>
          <p:nvPr/>
        </p:nvSpPr>
        <p:spPr>
          <a:xfrm>
            <a:off x="1206816" y="478791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E6849-8CAB-7FB2-2878-FE8B7509B1A2}"/>
              </a:ext>
            </a:extLst>
          </p:cNvPr>
          <p:cNvSpPr/>
          <p:nvPr/>
        </p:nvSpPr>
        <p:spPr>
          <a:xfrm>
            <a:off x="609599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24EA2-4750-8E25-6813-C71AB8E6F501}"/>
              </a:ext>
            </a:extLst>
          </p:cNvPr>
          <p:cNvSpPr/>
          <p:nvPr/>
        </p:nvSpPr>
        <p:spPr>
          <a:xfrm>
            <a:off x="6060754" y="480315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54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32A02-93A1-8565-EC7C-03269734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06224" cy="4351338"/>
          </a:xfrm>
        </p:spPr>
        <p:txBody>
          <a:bodyPr>
            <a:normAutofit/>
          </a:bodyPr>
          <a:lstStyle/>
          <a:p>
            <a:r>
              <a:rPr lang="en-US" dirty="0"/>
              <a:t>Finalize the regression results including the analysis for individual runs (as done for classification)</a:t>
            </a:r>
          </a:p>
          <a:p>
            <a:r>
              <a:rPr lang="en-US" dirty="0"/>
              <a:t>Implementation of the same pipelines for CNN (not expecting significant differences, but necessary for completeness)</a:t>
            </a:r>
          </a:p>
          <a:p>
            <a:r>
              <a:rPr lang="en-US" dirty="0"/>
              <a:t>Magnetic field spectra processing for the simulations</a:t>
            </a:r>
          </a:p>
        </p:txBody>
      </p:sp>
    </p:spTree>
    <p:extLst>
      <p:ext uri="{BB962C8B-B14F-4D97-AF65-F5344CB8AC3E}">
        <p14:creationId xmlns:p14="http://schemas.microsoft.com/office/powerpoint/2010/main" val="31962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F13313-0C11-2893-0B1D-D7E430E31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28842"/>
              </p:ext>
            </p:extLst>
          </p:nvPr>
        </p:nvGraphicFramePr>
        <p:xfrm>
          <a:off x="0" y="1408541"/>
          <a:ext cx="12192000" cy="544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416">
                  <a:extLst>
                    <a:ext uri="{9D8B030D-6E8A-4147-A177-3AD203B41FA5}">
                      <a16:colId xmlns:a16="http://schemas.microsoft.com/office/drawing/2014/main" val="3712886701"/>
                    </a:ext>
                  </a:extLst>
                </a:gridCol>
                <a:gridCol w="2618912">
                  <a:extLst>
                    <a:ext uri="{9D8B030D-6E8A-4147-A177-3AD203B41FA5}">
                      <a16:colId xmlns:a16="http://schemas.microsoft.com/office/drawing/2014/main" val="4707918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12118177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51294813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3280187024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1415108514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p-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drift, V</a:t>
                      </a:r>
                      <a:r>
                        <a:rPr lang="en-US" sz="11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1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Anisotropies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Relative Populations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100" dirty="0"/>
                        <a:t> for every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3584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0.5, 0.5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3712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98299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3.36, 2.05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3153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74176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433368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1.86, 1.0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658912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085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9632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fi-FI" sz="1100" dirty="0"/>
                        <a:t>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084001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0.0413, 0.010325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4229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66695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0.819, 0.091, 0.04, 0.005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2765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1.0, 1,0, 1.0, 1.0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0.819, 0.091, 0.03, 0.015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37087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4510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3.35, 2.05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27481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0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2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for Simulation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19675" cy="4908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developed a package to read and visualize the results of hybrid-PIC simulations</a:t>
            </a:r>
          </a:p>
          <a:p>
            <a:r>
              <a:rPr lang="en-US" dirty="0"/>
              <a:t>The package is publicly available at </a:t>
            </a:r>
            <a:r>
              <a:rPr lang="en-US" dirty="0">
                <a:hlinkClick r:id="rId3"/>
              </a:rPr>
              <a:t>https://github.com/vsadykov/kineticsim_reader.git</a:t>
            </a:r>
            <a:endParaRPr lang="en-US" dirty="0"/>
          </a:p>
          <a:p>
            <a:r>
              <a:rPr lang="en-US" dirty="0"/>
              <a:t>Right: proton and alpha particle VDFs and anisotropies from simulations by Ofman et al. (2023)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7D0638-7AFC-9FAC-9DFD-C1564276D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5026" r="4374"/>
          <a:stretch/>
        </p:blipFill>
        <p:spPr>
          <a:xfrm>
            <a:off x="6029325" y="1487488"/>
            <a:ext cx="5924550" cy="272586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778ED9-2DFF-6605-EB09-FCF7EF14A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b="73177"/>
          <a:stretch/>
        </p:blipFill>
        <p:spPr>
          <a:xfrm>
            <a:off x="5857875" y="4525962"/>
            <a:ext cx="6095999" cy="2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3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instabilities. Data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</p:spPr>
            <p:txBody>
              <a:bodyPr/>
              <a:lstStyle/>
              <a:p>
                <a:r>
                  <a:rPr lang="en-US" dirty="0"/>
                  <a:t>We identified the ‘unstable’ VDFs as the ones that experience a change of the anisotropies for both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l-GR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leads to a total of 997 cases, among which 392 are unstable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  <a:blipFill>
                <a:blip r:embed="rId2"/>
                <a:stretch>
                  <a:fillRect l="-102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E731FA8-F1A5-B541-807F-1FB127E2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714"/>
          <a:stretch/>
        </p:blipFill>
        <p:spPr>
          <a:xfrm>
            <a:off x="1249968" y="3748229"/>
            <a:ext cx="9692064" cy="282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ABBA3-E2A8-7829-751A-EDF884D8CA63}"/>
              </a:ext>
            </a:extLst>
          </p:cNvPr>
          <p:cNvSpPr txBox="1"/>
          <p:nvPr/>
        </p:nvSpPr>
        <p:spPr>
          <a:xfrm>
            <a:off x="1831601" y="6505051"/>
            <a:ext cx="876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the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anisotropy evolution for the </a:t>
            </a:r>
            <a:r>
              <a:rPr lang="en-US" dirty="0"/>
              <a:t>simulations by Ofman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54415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1. Moments.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first approach is to describe each VDF by features (statistical moments) defined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compute the first four moments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={1,2,3,4}</m:t>
                    </m:r>
                  </m:oMath>
                </a14:m>
                <a:r>
                  <a:rPr lang="en-US" dirty="0"/>
                  <a:t> for both perpendicular and parallel directions and supplement them with the instability label</a:t>
                </a:r>
              </a:p>
              <a:p>
                <a:r>
                  <a:rPr lang="en-US" dirty="0"/>
                  <a:t>Then, we split the data set into train and test partitions randomly and evaluate several commonly used ML classifiers 10 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45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1436-E7EF-102D-3DE7-15F67240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matrix: a primary outcome of binary classification: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Accuracy and True Skill Statistics (TSS) scores: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40E72F-61CF-C73B-56BD-3B96E67AC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0991"/>
              </p:ext>
            </p:extLst>
          </p:nvPr>
        </p:nvGraphicFramePr>
        <p:xfrm>
          <a:off x="948924" y="2459688"/>
          <a:ext cx="9784179" cy="181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393">
                  <a:extLst>
                    <a:ext uri="{9D8B030D-6E8A-4147-A177-3AD203B41FA5}">
                      <a16:colId xmlns:a16="http://schemas.microsoft.com/office/drawing/2014/main" val="153500590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79665837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196780215"/>
                    </a:ext>
                  </a:extLst>
                </a:gridCol>
              </a:tblGrid>
              <a:tr h="60349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unstable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753039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750282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unstable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65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13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2634</Words>
  <Application>Microsoft Office PowerPoint</Application>
  <PresentationFormat>Widescreen</PresentationFormat>
  <Paragraphs>734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Cambria Math</vt:lpstr>
      <vt:lpstr>Roboto</vt:lpstr>
      <vt:lpstr>Symbol</vt:lpstr>
      <vt:lpstr>Times New Roman</vt:lpstr>
      <vt:lpstr>Office Theme</vt:lpstr>
      <vt:lpstr>Machine Learning-Driven Identification and Categorization of Ion-Kinetic Instabilities in Hybrid-PIC Simulations</vt:lpstr>
      <vt:lpstr>Ion-Kinetic Instabilities in Solar Wind</vt:lpstr>
      <vt:lpstr>Machine Learning Roadmap</vt:lpstr>
      <vt:lpstr>Hybrid-PIC Simulations</vt:lpstr>
      <vt:lpstr>Hybrid-PIC Simulations</vt:lpstr>
      <vt:lpstr>Python Package for Simulation Processing</vt:lpstr>
      <vt:lpstr>Detection of instabilities. Data Set.</vt:lpstr>
      <vt:lpstr>Classification Approach 1. Moments.</vt:lpstr>
      <vt:lpstr>Prediction Assessment</vt:lpstr>
      <vt:lpstr>Approach 1 Results</vt:lpstr>
      <vt:lpstr>Classification Approach 2. VDFs.</vt:lpstr>
      <vt:lpstr>Approach 2 Results</vt:lpstr>
      <vt:lpstr>Highlight some problems and ways to resolve</vt:lpstr>
      <vt:lpstr>Conclusions</vt:lpstr>
      <vt:lpstr>In progress (05/01/2024)</vt:lpstr>
      <vt:lpstr>In progress now (05/01/2024)</vt:lpstr>
      <vt:lpstr>Siamese Networks</vt:lpstr>
      <vt:lpstr>Siamese Networks</vt:lpstr>
      <vt:lpstr>SAVIC code tests</vt:lpstr>
      <vt:lpstr>Solving a regression problem</vt:lpstr>
      <vt:lpstr>In progress (06/05/2024)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In progress (07/03/2024)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Threshold variations (Random Forest, accuracy)</vt:lpstr>
      <vt:lpstr>Threshold variations (Random Forest, TSS)</vt:lpstr>
      <vt:lpstr>Regression Results: remapping of rates</vt:lpstr>
      <vt:lpstr>Regression Results</vt:lpstr>
      <vt:lpstr>Regression Results: some are relatively good…</vt:lpstr>
      <vt:lpstr>Regression Results: and sometimes not very…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Learning-Driven Identification and Categorization of Ion-Kinetic Instabilities in Hybrid-PIC Simulations</dc:title>
  <dc:creator>Viacheslav M Sadykov</dc:creator>
  <cp:lastModifiedBy>Viacheslav M Sadykov</cp:lastModifiedBy>
  <cp:revision>118</cp:revision>
  <dcterms:created xsi:type="dcterms:W3CDTF">2024-04-05T12:13:39Z</dcterms:created>
  <dcterms:modified xsi:type="dcterms:W3CDTF">2024-07-11T13:37:22Z</dcterms:modified>
</cp:coreProperties>
</file>